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useoModerno Medium" panose="020B0604020202020204" charset="0"/>
      <p:regular r:id="rId13"/>
    </p:embeddedFont>
    <p:embeddedFont>
      <p:font typeface="Source Sans 3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457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0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Online Order Tracking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2777"/>
            <a:ext cx="7556421" cy="1741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2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Student:</a:t>
            </a:r>
            <a:r>
              <a:rPr lang="en-US" sz="3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Uwimbabazi Sandrine</a:t>
            </a:r>
          </a:p>
          <a:p>
            <a:pPr marL="0" indent="0" algn="l">
              <a:lnSpc>
                <a:spcPts val="2250"/>
              </a:lnSpc>
              <a:buNone/>
            </a:pPr>
            <a:endParaRPr lang="en-US" sz="3200" dirty="0"/>
          </a:p>
          <a:p>
            <a:pPr marL="0" indent="0" algn="l">
              <a:lnSpc>
                <a:spcPts val="2250"/>
              </a:lnSpc>
              <a:buNone/>
            </a:pPr>
            <a:r>
              <a:rPr lang="en-US" sz="32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ID:</a:t>
            </a:r>
            <a:r>
              <a:rPr lang="en-US" sz="3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27399</a:t>
            </a:r>
          </a:p>
          <a:p>
            <a:pPr marL="0" indent="0" algn="l">
              <a:lnSpc>
                <a:spcPts val="2250"/>
              </a:lnSpc>
              <a:buNone/>
            </a:pPr>
            <a:endParaRPr lang="en-US" sz="3200" dirty="0"/>
          </a:p>
          <a:p>
            <a:pPr marL="0" indent="0" algn="l">
              <a:lnSpc>
                <a:spcPts val="2250"/>
              </a:lnSpc>
              <a:buNone/>
            </a:pPr>
            <a:r>
              <a:rPr lang="en-US" sz="32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Course:</a:t>
            </a:r>
            <a:r>
              <a:rPr lang="en-US" sz="3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Database Development with PL/SQL</a:t>
            </a:r>
          </a:p>
          <a:p>
            <a:pPr marL="0" indent="0" algn="l">
              <a:lnSpc>
                <a:spcPts val="2250"/>
              </a:lnSpc>
              <a:buNone/>
            </a:pPr>
            <a:endParaRPr lang="en-US" sz="3200" dirty="0"/>
          </a:p>
          <a:p>
            <a:pPr marL="0" indent="0" algn="l">
              <a:lnSpc>
                <a:spcPts val="2250"/>
              </a:lnSpc>
              <a:buNone/>
            </a:pPr>
            <a:r>
              <a:rPr lang="en-US" sz="32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Lecturer:</a:t>
            </a:r>
            <a:r>
              <a:rPr lang="en-US" sz="3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Eric </a:t>
            </a:r>
            <a:r>
              <a:rPr lang="en-US" sz="3200" dirty="0" err="1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Maniraguha</a:t>
            </a:r>
            <a:endParaRPr lang="en-US" sz="3200" dirty="0">
              <a:solidFill>
                <a:srgbClr val="2B4150"/>
              </a:solidFill>
              <a:latin typeface="Source Sans 3" pitchFamily="34" charset="0"/>
              <a:ea typeface="Source Sans 3" pitchFamily="34" charset="-122"/>
              <a:cs typeface="Source Sans 3" pitchFamily="34" charset="-120"/>
            </a:endParaRPr>
          </a:p>
          <a:p>
            <a:pPr marL="0" indent="0" algn="l">
              <a:lnSpc>
                <a:spcPts val="2250"/>
              </a:lnSpc>
              <a:buNone/>
            </a:pPr>
            <a:endParaRPr lang="en-US" sz="3200" dirty="0"/>
          </a:p>
          <a:p>
            <a:pPr marL="0" indent="0" algn="l">
              <a:lnSpc>
                <a:spcPts val="2250"/>
              </a:lnSpc>
              <a:buNone/>
            </a:pPr>
            <a:r>
              <a:rPr lang="en-US" sz="32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Institution:</a:t>
            </a:r>
            <a:r>
              <a:rPr lang="en-US" sz="3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AUCA</a:t>
            </a:r>
          </a:p>
          <a:p>
            <a:pPr marL="0" indent="0" algn="l">
              <a:lnSpc>
                <a:spcPts val="2250"/>
              </a:lnSpc>
              <a:buNone/>
            </a:pPr>
            <a:endParaRPr lang="en-US" sz="3200" dirty="0"/>
          </a:p>
          <a:p>
            <a:pPr marL="0" indent="0" algn="l">
              <a:lnSpc>
                <a:spcPts val="2250"/>
              </a:lnSpc>
              <a:buNone/>
            </a:pPr>
            <a:r>
              <a:rPr lang="en-US" sz="32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Date:</a:t>
            </a:r>
            <a:r>
              <a:rPr lang="en-US" sz="3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2025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846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75466"/>
            <a:ext cx="541841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1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Conclusion &amp; Future Outlook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3790" y="3668435"/>
            <a:ext cx="31755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Achievements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793790" y="4243864"/>
            <a:ext cx="6327815" cy="571500"/>
          </a:xfrm>
          <a:prstGeom prst="roundRect">
            <a:avLst>
              <a:gd name="adj" fmla="val 66679"/>
            </a:avLst>
          </a:prstGeom>
          <a:solidFill>
            <a:srgbClr val="F3EEE3"/>
          </a:solidFill>
          <a:ln/>
        </p:spPr>
      </p:sp>
      <p:sp>
        <p:nvSpPr>
          <p:cNvPr id="6" name="Text 3"/>
          <p:cNvSpPr/>
          <p:nvPr/>
        </p:nvSpPr>
        <p:spPr>
          <a:xfrm>
            <a:off x="952500" y="4402574"/>
            <a:ext cx="601039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Complete Automated Tracking:</a:t>
            </a: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 fully functional system for end-to-end order visibility.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93790" y="4974074"/>
            <a:ext cx="6327815" cy="571500"/>
          </a:xfrm>
          <a:prstGeom prst="roundRect">
            <a:avLst>
              <a:gd name="adj" fmla="val 66679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952500" y="5132784"/>
            <a:ext cx="601039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 Database Integrity:</a:t>
            </a: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Ensures accuracy, reliability, and security of all data.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93790" y="5704284"/>
            <a:ext cx="6327815" cy="825579"/>
          </a:xfrm>
          <a:prstGeom prst="roundRect">
            <a:avLst>
              <a:gd name="adj" fmla="val 46158"/>
            </a:avLst>
          </a:prstGeom>
          <a:solidFill>
            <a:srgbClr val="F3EEE3"/>
          </a:solidFill>
          <a:ln/>
        </p:spPr>
      </p:sp>
      <p:sp>
        <p:nvSpPr>
          <p:cNvPr id="10" name="Text 7"/>
          <p:cNvSpPr/>
          <p:nvPr/>
        </p:nvSpPr>
        <p:spPr>
          <a:xfrm>
            <a:off x="952500" y="5862995"/>
            <a:ext cx="6010394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Professional PL/SQL Implementation:</a:t>
            </a: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Robust and efficient backend logic for seamless operations.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793790" y="6688574"/>
            <a:ext cx="6327815" cy="571500"/>
          </a:xfrm>
          <a:prstGeom prst="roundRect">
            <a:avLst>
              <a:gd name="adj" fmla="val 66679"/>
            </a:avLst>
          </a:prstGeom>
          <a:solidFill>
            <a:srgbClr val="F3EEE3"/>
          </a:solidFill>
          <a:ln/>
        </p:spPr>
      </p:sp>
      <p:sp>
        <p:nvSpPr>
          <p:cNvPr id="12" name="Text 9"/>
          <p:cNvSpPr/>
          <p:nvPr/>
        </p:nvSpPr>
        <p:spPr>
          <a:xfrm>
            <a:off x="952500" y="6847284"/>
            <a:ext cx="601039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Usable Dashboards &amp; KPIs:</a:t>
            </a: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Provides clear insights for strategic decision-making.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16416" y="3668435"/>
            <a:ext cx="31755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Lessons Learned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7516416" y="4243864"/>
            <a:ext cx="6327815" cy="617220"/>
          </a:xfrm>
          <a:prstGeom prst="roundRect">
            <a:avLst>
              <a:gd name="adj" fmla="val 3859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97986" y="4425434"/>
            <a:ext cx="596467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Importance of Normalization:</a:t>
            </a: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Crucial for data consistency and efficiency.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7516416" y="5019794"/>
            <a:ext cx="6327815" cy="617220"/>
          </a:xfrm>
          <a:prstGeom prst="roundRect">
            <a:avLst>
              <a:gd name="adj" fmla="val 3859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697986" y="5201364"/>
            <a:ext cx="596467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Role of Triggers in Security:</a:t>
            </a: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Essential for automated data validation and integrity.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7516416" y="5795724"/>
            <a:ext cx="6327815" cy="617220"/>
          </a:xfrm>
          <a:prstGeom prst="roundRect">
            <a:avLst>
              <a:gd name="adj" fmla="val 3859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697986" y="5977295"/>
            <a:ext cx="596467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How Packages Simplify Large Systems:</a:t>
            </a: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Enhances modularity and maintainability.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356" y="619958"/>
            <a:ext cx="7568089" cy="1266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The Challenge: Inefficient Order Management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74356" y="2494002"/>
            <a:ext cx="3682722" cy="2790944"/>
          </a:xfrm>
          <a:prstGeom prst="roundRect">
            <a:avLst>
              <a:gd name="adj" fmla="val 3932"/>
            </a:avLst>
          </a:prstGeom>
          <a:solidFill>
            <a:srgbClr val="FFFCF5"/>
          </a:solidFill>
          <a:ln/>
        </p:spPr>
      </p:sp>
      <p:sp>
        <p:nvSpPr>
          <p:cNvPr id="5" name="Shape 2"/>
          <p:cNvSpPr/>
          <p:nvPr/>
        </p:nvSpPr>
        <p:spPr>
          <a:xfrm>
            <a:off x="6274356" y="2471142"/>
            <a:ext cx="3682722" cy="91440"/>
          </a:xfrm>
          <a:prstGeom prst="roundRect">
            <a:avLst>
              <a:gd name="adj" fmla="val 33242"/>
            </a:avLst>
          </a:prstGeom>
          <a:solidFill>
            <a:srgbClr val="325F7B"/>
          </a:solidFill>
          <a:ln/>
        </p:spPr>
      </p:sp>
      <p:sp>
        <p:nvSpPr>
          <p:cNvPr id="6" name="Shape 3"/>
          <p:cNvSpPr/>
          <p:nvPr/>
        </p:nvSpPr>
        <p:spPr>
          <a:xfrm>
            <a:off x="7811750" y="2190155"/>
            <a:ext cx="607814" cy="607814"/>
          </a:xfrm>
          <a:prstGeom prst="roundRect">
            <a:avLst>
              <a:gd name="adj" fmla="val 150441"/>
            </a:avLst>
          </a:prstGeom>
          <a:solidFill>
            <a:srgbClr val="325F7B"/>
          </a:solidFill>
          <a:ln/>
        </p:spPr>
      </p:sp>
      <p:sp>
        <p:nvSpPr>
          <p:cNvPr id="7" name="Text 4"/>
          <p:cNvSpPr/>
          <p:nvPr/>
        </p:nvSpPr>
        <p:spPr>
          <a:xfrm>
            <a:off x="7994035" y="2342078"/>
            <a:ext cx="24312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499741" y="3000494"/>
            <a:ext cx="3231952" cy="632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Manual Tracking Headaches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499741" y="3754993"/>
            <a:ext cx="3231952" cy="129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Small businesses struggle with manual order updates, leading to inconsistencies and delays that frustrate customers and staff alike.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0159603" y="2494002"/>
            <a:ext cx="3682841" cy="2790944"/>
          </a:xfrm>
          <a:prstGeom prst="roundRect">
            <a:avLst>
              <a:gd name="adj" fmla="val 3932"/>
            </a:avLst>
          </a:prstGeom>
          <a:solidFill>
            <a:srgbClr val="FFFCF5"/>
          </a:solidFill>
          <a:ln/>
        </p:spPr>
      </p:sp>
      <p:sp>
        <p:nvSpPr>
          <p:cNvPr id="11" name="Shape 8"/>
          <p:cNvSpPr/>
          <p:nvPr/>
        </p:nvSpPr>
        <p:spPr>
          <a:xfrm>
            <a:off x="10159603" y="2471142"/>
            <a:ext cx="3682841" cy="91440"/>
          </a:xfrm>
          <a:prstGeom prst="roundRect">
            <a:avLst>
              <a:gd name="adj" fmla="val 33242"/>
            </a:avLst>
          </a:prstGeom>
          <a:solidFill>
            <a:srgbClr val="325F7B"/>
          </a:solidFill>
          <a:ln/>
        </p:spPr>
      </p:sp>
      <p:sp>
        <p:nvSpPr>
          <p:cNvPr id="12" name="Shape 9"/>
          <p:cNvSpPr/>
          <p:nvPr/>
        </p:nvSpPr>
        <p:spPr>
          <a:xfrm>
            <a:off x="11697117" y="2190155"/>
            <a:ext cx="607814" cy="607814"/>
          </a:xfrm>
          <a:prstGeom prst="roundRect">
            <a:avLst>
              <a:gd name="adj" fmla="val 150441"/>
            </a:avLst>
          </a:prstGeom>
          <a:solidFill>
            <a:srgbClr val="325F7B"/>
          </a:solidFill>
          <a:ln/>
        </p:spPr>
      </p:sp>
      <p:sp>
        <p:nvSpPr>
          <p:cNvPr id="13" name="Text 10"/>
          <p:cNvSpPr/>
          <p:nvPr/>
        </p:nvSpPr>
        <p:spPr>
          <a:xfrm>
            <a:off x="11879401" y="2342078"/>
            <a:ext cx="24312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0384988" y="3000494"/>
            <a:ext cx="253293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Lost Orders &amp; Errors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0384988" y="3438525"/>
            <a:ext cx="3232071" cy="162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Reliance on phone calls and notebooks often results in misplaced orders, incorrect statuses, and a significant drop in customer satisfaction.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6274356" y="5791319"/>
            <a:ext cx="7568089" cy="1818323"/>
          </a:xfrm>
          <a:prstGeom prst="roundRect">
            <a:avLst>
              <a:gd name="adj" fmla="val 6035"/>
            </a:avLst>
          </a:prstGeom>
          <a:solidFill>
            <a:srgbClr val="FFFCF5"/>
          </a:solidFill>
          <a:ln/>
        </p:spPr>
      </p:sp>
      <p:sp>
        <p:nvSpPr>
          <p:cNvPr id="17" name="Shape 14"/>
          <p:cNvSpPr/>
          <p:nvPr/>
        </p:nvSpPr>
        <p:spPr>
          <a:xfrm>
            <a:off x="6274356" y="5768459"/>
            <a:ext cx="7568089" cy="91440"/>
          </a:xfrm>
          <a:prstGeom prst="roundRect">
            <a:avLst>
              <a:gd name="adj" fmla="val 33242"/>
            </a:avLst>
          </a:prstGeom>
          <a:solidFill>
            <a:srgbClr val="325F7B"/>
          </a:solidFill>
          <a:ln/>
        </p:spPr>
      </p:sp>
      <p:sp>
        <p:nvSpPr>
          <p:cNvPr id="18" name="Shape 15"/>
          <p:cNvSpPr/>
          <p:nvPr/>
        </p:nvSpPr>
        <p:spPr>
          <a:xfrm>
            <a:off x="9754493" y="5487472"/>
            <a:ext cx="607814" cy="607814"/>
          </a:xfrm>
          <a:prstGeom prst="roundRect">
            <a:avLst>
              <a:gd name="adj" fmla="val 150441"/>
            </a:avLst>
          </a:prstGeom>
          <a:solidFill>
            <a:srgbClr val="325F7B"/>
          </a:solidFill>
          <a:ln/>
        </p:spPr>
      </p:sp>
      <p:sp>
        <p:nvSpPr>
          <p:cNvPr id="19" name="Text 16"/>
          <p:cNvSpPr/>
          <p:nvPr/>
        </p:nvSpPr>
        <p:spPr>
          <a:xfrm>
            <a:off x="9936778" y="5639395"/>
            <a:ext cx="24312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6499741" y="6297811"/>
            <a:ext cx="253293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Impacted Users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6499741" y="6735842"/>
            <a:ext cx="7117318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problem directly affects </a:t>
            </a:r>
            <a:r>
              <a:rPr lang="en-US" sz="15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Customers</a:t>
            </a: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seeking transparency, </a:t>
            </a:r>
            <a:r>
              <a:rPr lang="en-US" sz="15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Delivery Staff</a:t>
            </a: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needing clear instructions, and </a:t>
            </a:r>
            <a:r>
              <a:rPr lang="en-US" sz="15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System Administrators</a:t>
            </a: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managing operations.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2465"/>
            <a:ext cx="8170188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Our Solution: Automated Order Tracking</a:t>
            </a: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50563"/>
            <a:ext cx="4735354" cy="47353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30346" y="162925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System Overview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7530346" y="2224564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</a:t>
            </a:r>
            <a:r>
              <a:rPr lang="en-US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Online Order Tracking System</a:t>
            </a:r>
            <a:r>
              <a:rPr lang="en-US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automates the entire order lifecycle—from recording to delivery confirmation, ensuring seamless and accurate progress.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7530346" y="293893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Features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7530346" y="3649147"/>
            <a:ext cx="85011" cy="85011"/>
          </a:xfrm>
          <a:prstGeom prst="roundRect">
            <a:avLst>
              <a:gd name="adj" fmla="val 537813"/>
            </a:avLst>
          </a:prstGeom>
          <a:solidFill>
            <a:srgbClr val="325F7B"/>
          </a:solidFill>
          <a:ln/>
        </p:spPr>
      </p:sp>
      <p:sp>
        <p:nvSpPr>
          <p:cNvPr id="8" name="Text 5"/>
          <p:cNvSpPr/>
          <p:nvPr/>
        </p:nvSpPr>
        <p:spPr>
          <a:xfrm>
            <a:off x="7785378" y="3555563"/>
            <a:ext cx="605885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Order Registration &amp; Customer Details:</a:t>
            </a:r>
            <a:r>
              <a:rPr lang="en-US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Securely captures essential order and customer information.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7530346" y="4533662"/>
            <a:ext cx="85011" cy="85011"/>
          </a:xfrm>
          <a:prstGeom prst="roundRect">
            <a:avLst>
              <a:gd name="adj" fmla="val 537813"/>
            </a:avLst>
          </a:prstGeom>
          <a:solidFill>
            <a:srgbClr val="325F7B"/>
          </a:solidFill>
          <a:ln/>
        </p:spPr>
      </p:sp>
      <p:sp>
        <p:nvSpPr>
          <p:cNvPr id="10" name="Text 7"/>
          <p:cNvSpPr/>
          <p:nvPr/>
        </p:nvSpPr>
        <p:spPr>
          <a:xfrm>
            <a:off x="7785378" y="4440079"/>
            <a:ext cx="605885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Order Status Tracking:</a:t>
            </a:r>
            <a:r>
              <a:rPr lang="en-US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Provides instant updates on order progress for all stakeholders.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7530346" y="5418177"/>
            <a:ext cx="85011" cy="85011"/>
          </a:xfrm>
          <a:prstGeom prst="roundRect">
            <a:avLst>
              <a:gd name="adj" fmla="val 537813"/>
            </a:avLst>
          </a:prstGeom>
          <a:solidFill>
            <a:srgbClr val="325F7B"/>
          </a:solidFill>
          <a:ln/>
        </p:spPr>
      </p:sp>
      <p:sp>
        <p:nvSpPr>
          <p:cNvPr id="12" name="Text 9"/>
          <p:cNvSpPr/>
          <p:nvPr/>
        </p:nvSpPr>
        <p:spPr>
          <a:xfrm>
            <a:off x="7785378" y="5324594"/>
            <a:ext cx="605885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Delivery Assignment:</a:t>
            </a:r>
            <a:r>
              <a:rPr lang="en-US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Efficiently assigns and manages delivery tasks.</a:t>
            </a: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7530346" y="6030516"/>
            <a:ext cx="85011" cy="85011"/>
          </a:xfrm>
          <a:prstGeom prst="roundRect">
            <a:avLst>
              <a:gd name="adj" fmla="val 537813"/>
            </a:avLst>
          </a:prstGeom>
          <a:solidFill>
            <a:srgbClr val="325F7B"/>
          </a:solidFill>
          <a:ln/>
        </p:spPr>
      </p:sp>
      <p:sp>
        <p:nvSpPr>
          <p:cNvPr id="14" name="Text 11"/>
          <p:cNvSpPr/>
          <p:nvPr/>
        </p:nvSpPr>
        <p:spPr>
          <a:xfrm>
            <a:off x="7785378" y="5936933"/>
            <a:ext cx="605885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PL/SQL Automation:</a:t>
            </a:r>
            <a:r>
              <a:rPr lang="en-US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Utilizes advanced procedures, functions, and triggers for robust data management.</a:t>
            </a:r>
            <a:endParaRPr lang="en-US" dirty="0"/>
          </a:p>
        </p:txBody>
      </p:sp>
      <p:sp>
        <p:nvSpPr>
          <p:cNvPr id="15" name="Shape 12"/>
          <p:cNvSpPr/>
          <p:nvPr/>
        </p:nvSpPr>
        <p:spPr>
          <a:xfrm>
            <a:off x="7530346" y="6915031"/>
            <a:ext cx="85011" cy="85011"/>
          </a:xfrm>
          <a:prstGeom prst="roundRect">
            <a:avLst>
              <a:gd name="adj" fmla="val 537813"/>
            </a:avLst>
          </a:prstGeom>
          <a:solidFill>
            <a:srgbClr val="325F7B"/>
          </a:solidFill>
          <a:ln/>
        </p:spPr>
      </p:sp>
      <p:sp>
        <p:nvSpPr>
          <p:cNvPr id="16" name="Text 13"/>
          <p:cNvSpPr/>
          <p:nvPr/>
        </p:nvSpPr>
        <p:spPr>
          <a:xfrm>
            <a:off x="7785378" y="6821448"/>
            <a:ext cx="605885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Automatic Reports &amp; Audit Logs:</a:t>
            </a:r>
            <a:r>
              <a:rPr lang="en-US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Generates comprehensive reports and maintains detailed audit trails.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11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932" y="3023116"/>
            <a:ext cx="5726668" cy="600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Robust Database Model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0932" y="4103489"/>
            <a:ext cx="3841790" cy="480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Core Entities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790932" y="4775716"/>
            <a:ext cx="6289953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Customers:</a:t>
            </a: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Manages all customer profiles and contact information.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90932" y="5150048"/>
            <a:ext cx="6289953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Orders:</a:t>
            </a: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Stores details of each order placed.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90932" y="5524381"/>
            <a:ext cx="6289953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Items:</a:t>
            </a: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Catalogs products or services included in orders.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90932" y="5898713"/>
            <a:ext cx="6289953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Delivery:</a:t>
            </a: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Tracks delivery logistics and status.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90932" y="6273046"/>
            <a:ext cx="6289953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Staff:</a:t>
            </a: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Manages delivery personnel and administrators.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57135" y="4103489"/>
            <a:ext cx="3841790" cy="480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Design Principles</a:t>
            </a:r>
            <a:endParaRPr lang="en-US" sz="3000" dirty="0"/>
          </a:p>
        </p:txBody>
      </p:sp>
      <p:sp>
        <p:nvSpPr>
          <p:cNvPr id="11" name="Text 8"/>
          <p:cNvSpPr/>
          <p:nvPr/>
        </p:nvSpPr>
        <p:spPr>
          <a:xfrm>
            <a:off x="7557135" y="4775716"/>
            <a:ext cx="6289953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database is meticulously designed to ensure data integrity and optimal performance: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7557135" y="5562957"/>
            <a:ext cx="6289953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Normalized to 3NF:</a:t>
            </a: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Eliminates data redundancy and improves data consistency.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557135" y="6244471"/>
            <a:ext cx="6289953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Referential Integrity Enforced:</a:t>
            </a: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Maintains accurate relationships between tables, preventing orphaned records.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7557135" y="6925985"/>
            <a:ext cx="6289953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Supports Fast Analytics &amp; Reporting:</a:t>
            </a: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Structured for quick retrieval and analysis of business intelligence.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880" y="444698"/>
            <a:ext cx="4884301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Streamlined Business Process (BPMN)</a:t>
            </a: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" y="981313"/>
            <a:ext cx="314087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82623" y="1085969"/>
            <a:ext cx="1417320" cy="163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Customer Places Order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982623" y="1312426"/>
            <a:ext cx="13083897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Initiates the process via the online portal or direct entry.</a:t>
            </a:r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23" y="1714262"/>
            <a:ext cx="314087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39666" y="1818918"/>
            <a:ext cx="1537930" cy="163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System Validates Items</a:t>
            </a: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1139666" y="2045375"/>
            <a:ext cx="1292685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Ensures stock availability and order accuracy.</a:t>
            </a:r>
            <a:endParaRPr lang="en-US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67" y="2447211"/>
            <a:ext cx="314087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96710" y="2551867"/>
            <a:ext cx="1365171" cy="163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Staff Processes Order</a:t>
            </a:r>
            <a:endParaRPr lang="en-US" dirty="0"/>
          </a:p>
        </p:txBody>
      </p:sp>
      <p:sp>
        <p:nvSpPr>
          <p:cNvPr id="11" name="Text 6"/>
          <p:cNvSpPr/>
          <p:nvPr/>
        </p:nvSpPr>
        <p:spPr>
          <a:xfrm>
            <a:off x="1296710" y="2778323"/>
            <a:ext cx="12769810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Order preparation and packaging are completed by designated staff.</a:t>
            </a:r>
            <a:endParaRPr lang="en-US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29" y="3180159"/>
            <a:ext cx="314087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53872" y="3284815"/>
            <a:ext cx="1309092" cy="163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Delivery Assigned</a:t>
            </a:r>
            <a:endParaRPr lang="en-US" dirty="0"/>
          </a:p>
        </p:txBody>
      </p:sp>
      <p:sp>
        <p:nvSpPr>
          <p:cNvPr id="14" name="Text 8"/>
          <p:cNvSpPr/>
          <p:nvPr/>
        </p:nvSpPr>
        <p:spPr>
          <a:xfrm>
            <a:off x="1453872" y="3511272"/>
            <a:ext cx="12612648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system dispatches the order to the nearest available delivery personnel.</a:t>
            </a:r>
            <a:endParaRPr lang="en-US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67" y="3913108"/>
            <a:ext cx="314087" cy="11430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296710" y="4017764"/>
            <a:ext cx="1414224" cy="163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Tracking Updates Sent</a:t>
            </a:r>
            <a:endParaRPr lang="en-US" dirty="0"/>
          </a:p>
        </p:txBody>
      </p:sp>
      <p:sp>
        <p:nvSpPr>
          <p:cNvPr id="17" name="Text 10"/>
          <p:cNvSpPr/>
          <p:nvPr/>
        </p:nvSpPr>
        <p:spPr>
          <a:xfrm>
            <a:off x="1296710" y="4244221"/>
            <a:ext cx="12769810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notifications keep customers informed of delivery progress.</a:t>
            </a:r>
            <a:endParaRPr lang="en-US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23" y="4646057"/>
            <a:ext cx="314087" cy="11430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39666" y="4750713"/>
            <a:ext cx="1309092" cy="163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Order Completed</a:t>
            </a:r>
            <a:endParaRPr lang="en-US" dirty="0"/>
          </a:p>
        </p:txBody>
      </p:sp>
      <p:sp>
        <p:nvSpPr>
          <p:cNvPr id="20" name="Text 12"/>
          <p:cNvSpPr/>
          <p:nvPr/>
        </p:nvSpPr>
        <p:spPr>
          <a:xfrm>
            <a:off x="1139666" y="4977170"/>
            <a:ext cx="1292685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Final confirmation upon successful delivery and customer receipt.</a:t>
            </a:r>
            <a:endParaRPr lang="en-US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051" y="533553"/>
            <a:ext cx="6975233" cy="47643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801" y="542806"/>
            <a:ext cx="6645235" cy="400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Technical Implementation: Oracle &amp; PL/SQL</a:t>
            </a:r>
            <a:endParaRPr lang="en-US" sz="1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01" y="1280398"/>
            <a:ext cx="4204097" cy="42040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79268" y="1264325"/>
            <a:ext cx="256603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Technology Stack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7369" y="1735693"/>
            <a:ext cx="192405" cy="19240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896106" y="1729264"/>
            <a:ext cx="6051113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Oracle 21c (PDB, SQL Developer):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Leveraging advanced features for robust database management.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7369" y="2383512"/>
            <a:ext cx="192405" cy="19240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96106" y="2377083"/>
            <a:ext cx="6051113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PL/SQL: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Powers custom business logic and automation.</a:t>
            </a:r>
            <a:endParaRPr lang="en-US" sz="16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7369" y="3031331"/>
            <a:ext cx="192405" cy="19240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896106" y="3024902"/>
            <a:ext cx="6051113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Functions &amp; Procedures: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Modular code for reusable operations.</a:t>
            </a:r>
            <a:endParaRPr lang="en-US" sz="16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7369" y="3679150"/>
            <a:ext cx="192405" cy="19240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896106" y="3672721"/>
            <a:ext cx="6051113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Packages: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Grouping related functions and procedures for better organization.</a:t>
            </a:r>
            <a:endParaRPr lang="en-US" sz="16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7369" y="4326969"/>
            <a:ext cx="192405" cy="192405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896106" y="4320540"/>
            <a:ext cx="6051113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Triggers: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Automating actions based on database events.</a:t>
            </a:r>
            <a:endParaRPr lang="en-US" sz="16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7369" y="4974788"/>
            <a:ext cx="192405" cy="192405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7896106" y="4968359"/>
            <a:ext cx="6051113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Constraints &amp; Indexes: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Ensuring data integrity and optimizing query performance.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690801" y="5821204"/>
            <a:ext cx="2963704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Core Database Features</a:t>
            </a:r>
            <a:endParaRPr lang="en-US" sz="1600" dirty="0"/>
          </a:p>
        </p:txBody>
      </p:sp>
      <p:sp>
        <p:nvSpPr>
          <p:cNvPr id="18" name="Shape 9"/>
          <p:cNvSpPr/>
          <p:nvPr/>
        </p:nvSpPr>
        <p:spPr>
          <a:xfrm>
            <a:off x="690801" y="6334244"/>
            <a:ext cx="13248799" cy="1478042"/>
          </a:xfrm>
          <a:prstGeom prst="roundRect">
            <a:avLst>
              <a:gd name="adj" fmla="val 1302"/>
            </a:avLst>
          </a:prstGeom>
          <a:solidFill>
            <a:srgbClr val="F3EEE3"/>
          </a:solidFill>
          <a:ln/>
        </p:spPr>
      </p:sp>
      <p:sp>
        <p:nvSpPr>
          <p:cNvPr id="19" name="Shape 10"/>
          <p:cNvSpPr/>
          <p:nvPr/>
        </p:nvSpPr>
        <p:spPr>
          <a:xfrm>
            <a:off x="690801" y="6334244"/>
            <a:ext cx="6624399" cy="739021"/>
          </a:xfrm>
          <a:prstGeom prst="roundRect">
            <a:avLst>
              <a:gd name="adj" fmla="val 2604"/>
            </a:avLst>
          </a:prstGeom>
          <a:solidFill>
            <a:srgbClr val="F3EEE3"/>
          </a:solidFill>
          <a:ln/>
        </p:spPr>
      </p:sp>
      <p:sp>
        <p:nvSpPr>
          <p:cNvPr id="20" name="Text 11"/>
          <p:cNvSpPr/>
          <p:nvPr/>
        </p:nvSpPr>
        <p:spPr>
          <a:xfrm>
            <a:off x="819031" y="6462474"/>
            <a:ext cx="1725573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Identity Primary Keys</a:t>
            </a:r>
            <a:endParaRPr lang="en-US" sz="1600" dirty="0"/>
          </a:p>
        </p:txBody>
      </p:sp>
      <p:sp>
        <p:nvSpPr>
          <p:cNvPr id="21" name="Text 12"/>
          <p:cNvSpPr/>
          <p:nvPr/>
        </p:nvSpPr>
        <p:spPr>
          <a:xfrm>
            <a:off x="819031" y="6739771"/>
            <a:ext cx="6367939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Automatically generated unique identifiers for each record.</a:t>
            </a:r>
            <a:endParaRPr lang="en-US" sz="1600" dirty="0"/>
          </a:p>
        </p:txBody>
      </p:sp>
      <p:sp>
        <p:nvSpPr>
          <p:cNvPr id="22" name="Shape 13"/>
          <p:cNvSpPr/>
          <p:nvPr/>
        </p:nvSpPr>
        <p:spPr>
          <a:xfrm>
            <a:off x="7315200" y="6334244"/>
            <a:ext cx="6624399" cy="739021"/>
          </a:xfrm>
          <a:prstGeom prst="rect">
            <a:avLst/>
          </a:prstGeom>
          <a:solidFill>
            <a:srgbClr val="F3EEE3"/>
          </a:solidFill>
          <a:ln/>
        </p:spPr>
      </p:sp>
      <p:sp>
        <p:nvSpPr>
          <p:cNvPr id="23" name="Shape 14"/>
          <p:cNvSpPr/>
          <p:nvPr/>
        </p:nvSpPr>
        <p:spPr>
          <a:xfrm>
            <a:off x="7315200" y="6334244"/>
            <a:ext cx="15240" cy="739021"/>
          </a:xfrm>
          <a:prstGeom prst="roundRect">
            <a:avLst>
              <a:gd name="adj" fmla="val 126282"/>
            </a:avLst>
          </a:prstGeom>
          <a:solidFill>
            <a:srgbClr val="D9D4C9"/>
          </a:solidFill>
          <a:ln/>
        </p:spPr>
      </p:sp>
      <p:sp>
        <p:nvSpPr>
          <p:cNvPr id="24" name="Text 15"/>
          <p:cNvSpPr/>
          <p:nvPr/>
        </p:nvSpPr>
        <p:spPr>
          <a:xfrm>
            <a:off x="7443430" y="6462474"/>
            <a:ext cx="2234803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Foreign Keys with Cascading</a:t>
            </a:r>
            <a:endParaRPr lang="en-US" sz="1600" dirty="0"/>
          </a:p>
        </p:txBody>
      </p:sp>
      <p:sp>
        <p:nvSpPr>
          <p:cNvPr id="25" name="Text 16"/>
          <p:cNvSpPr/>
          <p:nvPr/>
        </p:nvSpPr>
        <p:spPr>
          <a:xfrm>
            <a:off x="7443430" y="6739771"/>
            <a:ext cx="6367939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Maintains relationships, cascading updates/deletes across linked tables.</a:t>
            </a:r>
            <a:endParaRPr lang="en-US" sz="1600" dirty="0"/>
          </a:p>
        </p:txBody>
      </p:sp>
      <p:sp>
        <p:nvSpPr>
          <p:cNvPr id="26" name="Shape 17"/>
          <p:cNvSpPr/>
          <p:nvPr/>
        </p:nvSpPr>
        <p:spPr>
          <a:xfrm>
            <a:off x="690801" y="7073265"/>
            <a:ext cx="6624399" cy="739021"/>
          </a:xfrm>
          <a:prstGeom prst="rect">
            <a:avLst/>
          </a:prstGeom>
          <a:solidFill>
            <a:srgbClr val="F3EEE3"/>
          </a:solidFill>
          <a:ln/>
        </p:spPr>
      </p:sp>
      <p:sp>
        <p:nvSpPr>
          <p:cNvPr id="27" name="Shape 18"/>
          <p:cNvSpPr/>
          <p:nvPr/>
        </p:nvSpPr>
        <p:spPr>
          <a:xfrm>
            <a:off x="690801" y="7073265"/>
            <a:ext cx="6624399" cy="15240"/>
          </a:xfrm>
          <a:prstGeom prst="roundRect">
            <a:avLst>
              <a:gd name="adj" fmla="val 126282"/>
            </a:avLst>
          </a:prstGeom>
          <a:solidFill>
            <a:srgbClr val="D9D4C9"/>
          </a:solidFill>
          <a:ln/>
        </p:spPr>
      </p:sp>
      <p:sp>
        <p:nvSpPr>
          <p:cNvPr id="28" name="Text 19"/>
          <p:cNvSpPr/>
          <p:nvPr/>
        </p:nvSpPr>
        <p:spPr>
          <a:xfrm>
            <a:off x="819031" y="7201495"/>
            <a:ext cx="1603772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Check Constraints</a:t>
            </a:r>
            <a:endParaRPr lang="en-US" sz="1600" dirty="0"/>
          </a:p>
        </p:txBody>
      </p:sp>
      <p:sp>
        <p:nvSpPr>
          <p:cNvPr id="29" name="Text 20"/>
          <p:cNvSpPr/>
          <p:nvPr/>
        </p:nvSpPr>
        <p:spPr>
          <a:xfrm>
            <a:off x="819031" y="7478792"/>
            <a:ext cx="6367939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Enforces data rules, ensuring valid entries (e.g., status values).</a:t>
            </a:r>
            <a:endParaRPr lang="en-US" sz="1600" dirty="0"/>
          </a:p>
        </p:txBody>
      </p:sp>
      <p:sp>
        <p:nvSpPr>
          <p:cNvPr id="30" name="Shape 21"/>
          <p:cNvSpPr/>
          <p:nvPr/>
        </p:nvSpPr>
        <p:spPr>
          <a:xfrm>
            <a:off x="7315200" y="7073265"/>
            <a:ext cx="6624399" cy="739021"/>
          </a:xfrm>
          <a:prstGeom prst="rect">
            <a:avLst/>
          </a:prstGeom>
          <a:solidFill>
            <a:srgbClr val="F3EEE3"/>
          </a:solidFill>
          <a:ln/>
        </p:spPr>
      </p:sp>
      <p:sp>
        <p:nvSpPr>
          <p:cNvPr id="31" name="Shape 22"/>
          <p:cNvSpPr/>
          <p:nvPr/>
        </p:nvSpPr>
        <p:spPr>
          <a:xfrm>
            <a:off x="7315200" y="7073265"/>
            <a:ext cx="15240" cy="739021"/>
          </a:xfrm>
          <a:prstGeom prst="roundRect">
            <a:avLst>
              <a:gd name="adj" fmla="val 126282"/>
            </a:avLst>
          </a:prstGeom>
          <a:solidFill>
            <a:srgbClr val="D9D4C9"/>
          </a:solidFill>
          <a:ln/>
        </p:spPr>
      </p:sp>
      <p:sp>
        <p:nvSpPr>
          <p:cNvPr id="32" name="Shape 23"/>
          <p:cNvSpPr/>
          <p:nvPr/>
        </p:nvSpPr>
        <p:spPr>
          <a:xfrm>
            <a:off x="7315200" y="7073265"/>
            <a:ext cx="6624399" cy="15240"/>
          </a:xfrm>
          <a:prstGeom prst="roundRect">
            <a:avLst>
              <a:gd name="adj" fmla="val 126282"/>
            </a:avLst>
          </a:prstGeom>
          <a:solidFill>
            <a:srgbClr val="D9D4C9"/>
          </a:solidFill>
          <a:ln/>
        </p:spPr>
      </p:sp>
      <p:sp>
        <p:nvSpPr>
          <p:cNvPr id="33" name="Text 24"/>
          <p:cNvSpPr/>
          <p:nvPr/>
        </p:nvSpPr>
        <p:spPr>
          <a:xfrm>
            <a:off x="7443430" y="7201495"/>
            <a:ext cx="1603772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Unique Indexes</a:t>
            </a:r>
            <a:endParaRPr lang="en-US" sz="1600" dirty="0"/>
          </a:p>
        </p:txBody>
      </p:sp>
      <p:sp>
        <p:nvSpPr>
          <p:cNvPr id="34" name="Text 25"/>
          <p:cNvSpPr/>
          <p:nvPr/>
        </p:nvSpPr>
        <p:spPr>
          <a:xfrm>
            <a:off x="7443430" y="7478792"/>
            <a:ext cx="6367939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Guarantees uniqueness of specific columns and speeds up data retrieval.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477" y="451366"/>
            <a:ext cx="397156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Advanced PL/SQL Features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574477" y="1143833"/>
            <a:ext cx="2462332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Automated Triggers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574477" y="1657767"/>
            <a:ext cx="61555" cy="61555"/>
          </a:xfrm>
          <a:prstGeom prst="roundRect">
            <a:avLst>
              <a:gd name="adj" fmla="val 742750"/>
            </a:avLst>
          </a:prstGeom>
          <a:solidFill>
            <a:srgbClr val="325F7B"/>
          </a:solidFill>
          <a:ln/>
        </p:spPr>
      </p:sp>
      <p:sp>
        <p:nvSpPr>
          <p:cNvPr id="5" name="Text 3"/>
          <p:cNvSpPr/>
          <p:nvPr/>
        </p:nvSpPr>
        <p:spPr>
          <a:xfrm>
            <a:off x="759143" y="1590080"/>
            <a:ext cx="6405920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Order Timestamping:</a:t>
            </a: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Automatically records order creation and modification times.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574477" y="2100917"/>
            <a:ext cx="61555" cy="61555"/>
          </a:xfrm>
          <a:prstGeom prst="roundRect">
            <a:avLst>
              <a:gd name="adj" fmla="val 742750"/>
            </a:avLst>
          </a:prstGeom>
          <a:solidFill>
            <a:srgbClr val="325F7B"/>
          </a:solidFill>
          <a:ln/>
        </p:spPr>
      </p:sp>
      <p:sp>
        <p:nvSpPr>
          <p:cNvPr id="7" name="Text 5"/>
          <p:cNvSpPr/>
          <p:nvPr/>
        </p:nvSpPr>
        <p:spPr>
          <a:xfrm>
            <a:off x="759143" y="2033230"/>
            <a:ext cx="6405920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Holiday Update Prevention:</a:t>
            </a: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Restricts data modifications during non-business periods.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574477" y="2544068"/>
            <a:ext cx="61555" cy="61555"/>
          </a:xfrm>
          <a:prstGeom prst="roundRect">
            <a:avLst>
              <a:gd name="adj" fmla="val 742750"/>
            </a:avLst>
          </a:prstGeom>
          <a:solidFill>
            <a:srgbClr val="325F7B"/>
          </a:solidFill>
          <a:ln/>
        </p:spPr>
      </p:sp>
      <p:sp>
        <p:nvSpPr>
          <p:cNvPr id="9" name="Text 7"/>
          <p:cNvSpPr/>
          <p:nvPr/>
        </p:nvSpPr>
        <p:spPr>
          <a:xfrm>
            <a:off x="759143" y="2476381"/>
            <a:ext cx="6405920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DML Operation Logging:</a:t>
            </a: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Comprehensive logging of all data manipulation</a:t>
            </a:r>
          </a:p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language activities for auditing.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574477" y="2987219"/>
            <a:ext cx="61555" cy="61555"/>
          </a:xfrm>
          <a:prstGeom prst="roundRect">
            <a:avLst>
              <a:gd name="adj" fmla="val 742750"/>
            </a:avLst>
          </a:prstGeom>
          <a:solidFill>
            <a:srgbClr val="325F7B"/>
          </a:solidFill>
          <a:ln/>
        </p:spPr>
      </p:sp>
      <p:sp>
        <p:nvSpPr>
          <p:cNvPr id="11" name="Text 9"/>
          <p:cNvSpPr/>
          <p:nvPr/>
        </p:nvSpPr>
        <p:spPr>
          <a:xfrm>
            <a:off x="759143" y="2919532"/>
            <a:ext cx="6405920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Invalid Status Transitions:</a:t>
            </a: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Prevents orders from moving to illogical statuses.</a:t>
            </a:r>
            <a:endParaRPr lang="en-US" sz="14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77" y="3254931"/>
            <a:ext cx="4942880" cy="4942880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472958" y="1143833"/>
            <a:ext cx="2462332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Organized Packages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7472958" y="1657767"/>
            <a:ext cx="61555" cy="61555"/>
          </a:xfrm>
          <a:prstGeom prst="roundRect">
            <a:avLst>
              <a:gd name="adj" fmla="val 742750"/>
            </a:avLst>
          </a:prstGeom>
          <a:solidFill>
            <a:srgbClr val="325F7B"/>
          </a:solidFill>
          <a:ln/>
        </p:spPr>
      </p:sp>
      <p:sp>
        <p:nvSpPr>
          <p:cNvPr id="15" name="Text 12"/>
          <p:cNvSpPr/>
          <p:nvPr/>
        </p:nvSpPr>
        <p:spPr>
          <a:xfrm>
            <a:off x="7657624" y="1590080"/>
            <a:ext cx="6405920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Order_Mgmt_Pkg:</a:t>
            </a: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Centralizes functions for creating, updating, and canceling orders efficiently.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7472958" y="2100917"/>
            <a:ext cx="61555" cy="61555"/>
          </a:xfrm>
          <a:prstGeom prst="roundRect">
            <a:avLst>
              <a:gd name="adj" fmla="val 742750"/>
            </a:avLst>
          </a:prstGeom>
          <a:solidFill>
            <a:srgbClr val="325F7B"/>
          </a:solidFill>
          <a:ln/>
        </p:spPr>
      </p:sp>
      <p:sp>
        <p:nvSpPr>
          <p:cNvPr id="17" name="Text 14"/>
          <p:cNvSpPr/>
          <p:nvPr/>
        </p:nvSpPr>
        <p:spPr>
          <a:xfrm>
            <a:off x="7657624" y="2033230"/>
            <a:ext cx="6405920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Report_Pkg:</a:t>
            </a: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Dedicated package for generating daily, weekly, and custom reports.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7472958" y="2368629"/>
            <a:ext cx="301823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Comprehensive Audit Log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7472958" y="2814876"/>
            <a:ext cx="6590586" cy="473631"/>
          </a:xfrm>
          <a:prstGeom prst="roundRect">
            <a:avLst>
              <a:gd name="adj" fmla="val 15445"/>
            </a:avLst>
          </a:prstGeom>
          <a:solidFill>
            <a:srgbClr val="FFFCF5"/>
          </a:solidFill>
          <a:ln w="15240">
            <a:solidFill>
              <a:srgbClr val="D9D4C9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7457718" y="2814876"/>
            <a:ext cx="60960" cy="473631"/>
          </a:xfrm>
          <a:prstGeom prst="roundRect">
            <a:avLst>
              <a:gd name="adj" fmla="val 30296"/>
            </a:avLst>
          </a:prstGeom>
          <a:solidFill>
            <a:srgbClr val="325F7B"/>
          </a:solidFill>
          <a:ln/>
        </p:spPr>
      </p:sp>
      <p:sp>
        <p:nvSpPr>
          <p:cNvPr id="21" name="Text 18"/>
          <p:cNvSpPr/>
          <p:nvPr/>
        </p:nvSpPr>
        <p:spPr>
          <a:xfrm>
            <a:off x="7657028" y="2953226"/>
            <a:ext cx="6268164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Records </a:t>
            </a: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</a:t>
            </a: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</a:t>
            </a: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action</a:t>
            </a: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affected </a:t>
            </a: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table</a:t>
            </a: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</a:t>
            </a: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success/failure</a:t>
            </a: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status, and </a:t>
            </a: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timestamp</a:t>
            </a: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full accountability.</a:t>
            </a:r>
            <a:endParaRPr lang="en-US" sz="1400" dirty="0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958" y="3426976"/>
            <a:ext cx="4942880" cy="4942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3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Business Intelligence &amp; KPIs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0092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system provides key performance indicators (KPIs) and trend analysis to help businesses make informed decisions and optimize their operations. Visualize your data for actionable insights.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05812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12%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6280190" y="5089922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Orders Increasing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5934670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Significant growth in monthly order volume, indicating market expansion.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893493" y="405812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95%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8893493" y="5089922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On-time Delivery Rate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893493" y="5934670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 efficiency in meeting delivery deadlines, boosting customer satisfaction.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1506795" y="405812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3%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11506795" y="508992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Cancellations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1506795" y="5580340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Minimizing lost sales and improving customer retention.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967" y="538163"/>
            <a:ext cx="4238625" cy="397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Results and Demonstration</a:t>
            </a: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84967" y="1253490"/>
            <a:ext cx="2544485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DEMO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67" y="1714619"/>
            <a:ext cx="4208740" cy="42087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77958" y="1253490"/>
            <a:ext cx="2544485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Achievements</a:t>
            </a:r>
            <a:endParaRPr lang="en-US" dirty="0"/>
          </a:p>
        </p:txBody>
      </p:sp>
      <p:sp>
        <p:nvSpPr>
          <p:cNvPr id="6" name="Shape 3"/>
          <p:cNvSpPr/>
          <p:nvPr/>
        </p:nvSpPr>
        <p:spPr>
          <a:xfrm>
            <a:off x="7477958" y="1784509"/>
            <a:ext cx="63579" cy="63579"/>
          </a:xfrm>
          <a:prstGeom prst="roundRect">
            <a:avLst>
              <a:gd name="adj" fmla="val 719105"/>
            </a:avLst>
          </a:prstGeom>
          <a:solidFill>
            <a:srgbClr val="325F7B"/>
          </a:solidFill>
          <a:ln/>
        </p:spPr>
      </p:sp>
      <p:sp>
        <p:nvSpPr>
          <p:cNvPr id="7" name="Text 4"/>
          <p:cNvSpPr/>
          <p:nvPr/>
        </p:nvSpPr>
        <p:spPr>
          <a:xfrm>
            <a:off x="7668697" y="1714619"/>
            <a:ext cx="6284357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Fully Automated System:</a:t>
            </a:r>
            <a:r>
              <a:rPr lang="en-US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 seamless, robust PL/SQL-driven platform.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7477958" y="2242542"/>
            <a:ext cx="63579" cy="63579"/>
          </a:xfrm>
          <a:prstGeom prst="roundRect">
            <a:avLst>
              <a:gd name="adj" fmla="val 719105"/>
            </a:avLst>
          </a:prstGeom>
          <a:solidFill>
            <a:srgbClr val="325F7B"/>
          </a:solidFill>
          <a:ln/>
        </p:spPr>
      </p:sp>
      <p:sp>
        <p:nvSpPr>
          <p:cNvPr id="9" name="Text 6"/>
          <p:cNvSpPr/>
          <p:nvPr/>
        </p:nvSpPr>
        <p:spPr>
          <a:xfrm>
            <a:off x="7668697" y="2172653"/>
            <a:ext cx="6284357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8+ Core Tables:</a:t>
            </a:r>
            <a:r>
              <a:rPr lang="en-US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Comprehensive data storage for all aspects of order management.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7477958" y="2700576"/>
            <a:ext cx="63579" cy="63579"/>
          </a:xfrm>
          <a:prstGeom prst="roundRect">
            <a:avLst>
              <a:gd name="adj" fmla="val 719105"/>
            </a:avLst>
          </a:prstGeom>
          <a:solidFill>
            <a:srgbClr val="325F7B"/>
          </a:solidFill>
          <a:ln/>
        </p:spPr>
      </p:sp>
      <p:sp>
        <p:nvSpPr>
          <p:cNvPr id="11" name="Text 8"/>
          <p:cNvSpPr/>
          <p:nvPr/>
        </p:nvSpPr>
        <p:spPr>
          <a:xfrm>
            <a:off x="7668697" y="2630686"/>
            <a:ext cx="6284357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10+ Functions, Procedures, and Packages:</a:t>
            </a:r>
            <a:r>
              <a:rPr lang="en-US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Extensive custom logic and reusable code for efficiency.</a:t>
            </a:r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7477958" y="3158609"/>
            <a:ext cx="63579" cy="63579"/>
          </a:xfrm>
          <a:prstGeom prst="roundRect">
            <a:avLst>
              <a:gd name="adj" fmla="val 719105"/>
            </a:avLst>
          </a:prstGeom>
          <a:solidFill>
            <a:srgbClr val="325F7B"/>
          </a:solidFill>
          <a:ln/>
        </p:spPr>
      </p:sp>
      <p:sp>
        <p:nvSpPr>
          <p:cNvPr id="13" name="Text 10"/>
          <p:cNvSpPr/>
          <p:nvPr/>
        </p:nvSpPr>
        <p:spPr>
          <a:xfrm>
            <a:off x="7668697" y="3088719"/>
            <a:ext cx="6284357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6+ Security &amp; Automation Triggers:</a:t>
            </a:r>
            <a:r>
              <a:rPr lang="en-US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Ensuring data integrity and process automation.</a:t>
            </a:r>
            <a:endParaRPr lang="en-US" dirty="0"/>
          </a:p>
        </p:txBody>
      </p:sp>
      <p:sp>
        <p:nvSpPr>
          <p:cNvPr id="14" name="Shape 11"/>
          <p:cNvSpPr/>
          <p:nvPr/>
        </p:nvSpPr>
        <p:spPr>
          <a:xfrm>
            <a:off x="7477958" y="3616643"/>
            <a:ext cx="63579" cy="63579"/>
          </a:xfrm>
          <a:prstGeom prst="roundRect">
            <a:avLst>
              <a:gd name="adj" fmla="val 719105"/>
            </a:avLst>
          </a:prstGeom>
          <a:solidFill>
            <a:srgbClr val="325F7B"/>
          </a:solidFill>
          <a:ln/>
        </p:spPr>
      </p:sp>
      <p:sp>
        <p:nvSpPr>
          <p:cNvPr id="15" name="Text 12"/>
          <p:cNvSpPr/>
          <p:nvPr/>
        </p:nvSpPr>
        <p:spPr>
          <a:xfrm>
            <a:off x="7668697" y="3546753"/>
            <a:ext cx="6284357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BI-Ready Optimized Schema:</a:t>
            </a:r>
            <a:r>
              <a:rPr lang="en-US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Structured for immediate business intelligence integration.</a:t>
            </a:r>
            <a:endParaRPr lang="en-US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958" y="3893463"/>
            <a:ext cx="2624018" cy="1529715"/>
          </a:xfrm>
          <a:prstGeom prst="rect">
            <a:avLst/>
          </a:prstGeom>
        </p:spPr>
      </p:pic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033" y="6294834"/>
            <a:ext cx="1885355" cy="1526619"/>
          </a:xfrm>
          <a:prstGeom prst="rect">
            <a:avLst/>
          </a:prstGeom>
        </p:spPr>
      </p:pic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0067" y="6294834"/>
            <a:ext cx="4117300" cy="15266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916</Words>
  <Application>Microsoft Office PowerPoint</Application>
  <PresentationFormat>Custom</PresentationFormat>
  <Paragraphs>124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MuseoModerno Medium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Sandra</dc:creator>
  <cp:lastModifiedBy>UWIMBABAZI Sandrine</cp:lastModifiedBy>
  <cp:revision>2</cp:revision>
  <dcterms:created xsi:type="dcterms:W3CDTF">2025-12-09T14:23:14Z</dcterms:created>
  <dcterms:modified xsi:type="dcterms:W3CDTF">2025-12-09T14:31:11Z</dcterms:modified>
</cp:coreProperties>
</file>